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4" autoAdjust="0"/>
    <p:restoredTop sz="73252" autoAdjust="0"/>
  </p:normalViewPr>
  <p:slideViewPr>
    <p:cSldViewPr>
      <p:cViewPr varScale="1">
        <p:scale>
          <a:sx n="54" d="100"/>
          <a:sy n="54" d="100"/>
        </p:scale>
        <p:origin x="96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air/Downloads/Joy's%20Copy%20of%20Reactions.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air/Downloads/Joy's%20Copy%20of%20Reactions.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air/Downloads/Joy's%20Copy%20of%20Task%203_Final%20Content%20Data%20set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b="1"/>
              <a:t>Top 5 Categories Aggregate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508136482939638E-2"/>
          <c:y val="0.15992626744025415"/>
          <c:w val="0.94405594405594406"/>
          <c:h val="0.7260954359871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'Top 5 Categories '!$B$1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 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4-D741-8E71-ED140DFB3E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0648224"/>
        <c:axId val="940847120"/>
      </c:barChart>
      <c:catAx>
        <c:axId val="94064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47120"/>
        <c:crosses val="autoZero"/>
        <c:auto val="1"/>
        <c:lblAlgn val="ctr"/>
        <c:lblOffset val="100"/>
        <c:noMultiLvlLbl val="0"/>
      </c:catAx>
      <c:valAx>
        <c:axId val="940847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064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16 Unique Categories </a:t>
            </a:r>
          </a:p>
        </c:rich>
      </c:tx>
      <c:layout>
        <c:manualLayout>
          <c:xMode val="edge"/>
          <c:yMode val="edge"/>
          <c:x val="0.20596522309711285"/>
          <c:y val="0.119047619047619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'Aggregate Score'!$B$1</c:f>
              <c:strCache>
                <c:ptCount val="1"/>
                <c:pt idx="0">
                  <c:v>Aggregate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4E9-D14D-90A0-94BFC09E7D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4E9-D14D-90A0-94BFC09E7D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4E9-D14D-90A0-94BFC09E7D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4E9-D14D-90A0-94BFC09E7D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4E9-D14D-90A0-94BFC09E7D6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4E9-D14D-90A0-94BFC09E7D6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D4E9-D14D-90A0-94BFC09E7D6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D4E9-D14D-90A0-94BFC09E7D6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D4E9-D14D-90A0-94BFC09E7D6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D4E9-D14D-90A0-94BFC09E7D6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D4E9-D14D-90A0-94BFC09E7D6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D4E9-D14D-90A0-94BFC09E7D6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D4E9-D14D-90A0-94BFC09E7D6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D4E9-D14D-90A0-94BFC09E7D62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D4E9-D14D-90A0-94BFC09E7D62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F-D4E9-D14D-90A0-94BFC09E7D62}"/>
              </c:ext>
            </c:extLst>
          </c:dPt>
          <c:cat>
            <c:strRef>
              <c:f>'Aggregate Score'!$A$2:$A$17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'Aggregate Score'!$B$2:$B$17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4E9-D14D-90A0-94BFC09E7D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012001362425119"/>
          <c:y val="4.4633444181634736E-2"/>
          <c:w val="0.23224639858948928"/>
          <c:h val="0.92589107231840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[Joy's Copy of Task 3_Final Content Data set.xls]Task 3_Final Content Data Set.!PivotTable4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Monthly</a:t>
            </a:r>
            <a:r>
              <a:rPr lang="en-US" sz="2800" b="1" baseline="0"/>
              <a:t> Post Counts </a:t>
            </a:r>
            <a:endParaRPr lang="en-US" sz="2800" b="1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8578740157480318E-2"/>
          <c:y val="0"/>
          <c:w val="0.93888888888888888"/>
          <c:h val="0.831496730281596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'Task 3_Final Content Data Set.'!$M$1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'Task 3_Final Content Data Set.'!$L$2:$L$14</c:f>
              <c:strCache>
                <c:ptCount val="12"/>
                <c:pt idx="0">
                  <c:v>May</c:v>
                </c:pt>
                <c:pt idx="1">
                  <c:v>Jan</c:v>
                </c:pt>
                <c:pt idx="2">
                  <c:v>Aug</c:v>
                </c:pt>
                <c:pt idx="3">
                  <c:v>Dec</c:v>
                </c:pt>
                <c:pt idx="4">
                  <c:v>Jul</c:v>
                </c:pt>
                <c:pt idx="5">
                  <c:v>Oct</c:v>
                </c:pt>
                <c:pt idx="6">
                  <c:v>Nov</c:v>
                </c:pt>
                <c:pt idx="7">
                  <c:v>Sep</c:v>
                </c:pt>
                <c:pt idx="8">
                  <c:v>Jun</c:v>
                </c:pt>
                <c:pt idx="9">
                  <c:v>Mar</c:v>
                </c:pt>
                <c:pt idx="10">
                  <c:v>Apr</c:v>
                </c:pt>
                <c:pt idx="11">
                  <c:v>Feb</c:v>
                </c:pt>
              </c:strCache>
            </c:strRef>
          </c:cat>
          <c:val>
            <c:numRef>
              <c:f>'Task 3_Final Content Data Set.'!$M$2:$M$14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8-6C43-8822-FD851A9B1A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46337119"/>
        <c:axId val="448976047"/>
      </c:barChart>
      <c:catAx>
        <c:axId val="44633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976047"/>
        <c:crosses val="autoZero"/>
        <c:auto val="1"/>
        <c:lblAlgn val="ctr"/>
        <c:lblOffset val="100"/>
        <c:noMultiLvlLbl val="0"/>
      </c:catAx>
      <c:valAx>
        <c:axId val="4489760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33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50045E6-E5D7-9446-B5FA-0073DE785AF2}"/>
              </a:ext>
            </a:extLst>
          </p:cNvPr>
          <p:cNvSpPr/>
          <p:nvPr/>
        </p:nvSpPr>
        <p:spPr>
          <a:xfrm>
            <a:off x="2795374" y="3986725"/>
            <a:ext cx="54404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CECEC"/>
                </a:solidFill>
              </a:rPr>
              <a:t> </a:t>
            </a:r>
            <a:r>
              <a:rPr lang="en-US" sz="3600" dirty="0">
                <a:solidFill>
                  <a:srgbClr val="ECECEC"/>
                </a:solidFill>
              </a:rPr>
              <a:t>"Content Performance Analysis: Social Buzz"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96913C-6852-7B47-9F48-8DEE29642C98}"/>
              </a:ext>
            </a:extLst>
          </p:cNvPr>
          <p:cNvSpPr txBox="1"/>
          <p:nvPr/>
        </p:nvSpPr>
        <p:spPr>
          <a:xfrm>
            <a:off x="10991566" y="3458005"/>
            <a:ext cx="685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Summary, this presentation aimed to address the client's challenges and provide actionable insights to support decision-making and strategy development for Social Buzz's future growth and success.</a:t>
            </a:r>
          </a:p>
          <a:p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600" y="5829300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+mj-lt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171588" y="4011087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2918"/>
            <a:chOff x="0" y="0"/>
            <a:chExt cx="11564591" cy="5097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99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629855" y="2180498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200" b="1" dirty="0"/>
              <a:t>Client: </a:t>
            </a:r>
            <a:r>
              <a:rPr lang="en-US" sz="3200" dirty="0"/>
              <a:t>Social Buzz</a:t>
            </a:r>
          </a:p>
          <a:p>
            <a:r>
              <a:rPr lang="en-US" sz="3200" b="1" dirty="0"/>
              <a:t>Industry: </a:t>
            </a:r>
            <a:r>
              <a:rPr lang="en-US" sz="3200" dirty="0"/>
              <a:t>Social Media &amp; Content Creation</a:t>
            </a:r>
          </a:p>
          <a:p>
            <a:r>
              <a:rPr lang="en-US" sz="3200" b="1" dirty="0"/>
              <a:t>Key Points: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Founded in 2010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Rapid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Seeking Assistance with Scaling, Successful IPO and Analysis for top 5 most Popular Categories of Content.</a:t>
            </a: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-25299" y="1593141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14401" y="3935700"/>
            <a:ext cx="41138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46279" y="-50948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Social Buzz has experienced exponential growth, reaching over 500 million active users each month.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With over 100,000 pieces of content uploaded daily, managing the scale has become challenging.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Limited internal resources, with 200 out of 250 employees focused on technical tasks. </a:t>
            </a:r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can Social Buzz effectively manage its rapid scale?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are the best practices for big data management and data-driven decision-making?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can Social Buzz prepare for a successful IPO and navigate the complexities involved?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12" name="Group 12"/>
          <p:cNvGrpSpPr/>
          <p:nvPr/>
        </p:nvGrpSpPr>
        <p:grpSpPr>
          <a:xfrm>
            <a:off x="0" y="45922"/>
            <a:ext cx="3490363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339813" y="-50948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grpSp>
        <p:nvGrpSpPr>
          <p:cNvPr id="32" name="Group 18">
            <a:extLst>
              <a:ext uri="{FF2B5EF4-FFF2-40B4-BE49-F238E27FC236}">
                <a16:creationId xmlns:a16="http://schemas.microsoft.com/office/drawing/2014/main" id="{A482E9B3-0737-6C4B-833B-1B2F6FAF9A42}"/>
              </a:ext>
            </a:extLst>
          </p:cNvPr>
          <p:cNvGrpSpPr>
            <a:grpSpLocks noChangeAspect="1"/>
          </p:cNvGrpSpPr>
          <p:nvPr/>
        </p:nvGrpSpPr>
        <p:grpSpPr>
          <a:xfrm>
            <a:off x="11443639" y="7017210"/>
            <a:ext cx="2174041" cy="2165548"/>
            <a:chOff x="0" y="0"/>
            <a:chExt cx="6502400" cy="6477000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7B2F787C-BD8D-C54F-9487-FA705DC518A1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A2B8E89A-AD5D-F748-84C1-21F32BCE04EF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35" name="Group 28">
            <a:extLst>
              <a:ext uri="{FF2B5EF4-FFF2-40B4-BE49-F238E27FC236}">
                <a16:creationId xmlns:a16="http://schemas.microsoft.com/office/drawing/2014/main" id="{4010FA9D-BF30-7543-B0EA-4FCC3290FFBA}"/>
              </a:ext>
            </a:extLst>
          </p:cNvPr>
          <p:cNvGrpSpPr>
            <a:grpSpLocks noChangeAspect="1"/>
          </p:cNvGrpSpPr>
          <p:nvPr/>
        </p:nvGrpSpPr>
        <p:grpSpPr>
          <a:xfrm>
            <a:off x="11424808" y="964779"/>
            <a:ext cx="2174041" cy="2165548"/>
            <a:chOff x="0" y="0"/>
            <a:chExt cx="6502400" cy="6477000"/>
          </a:xfrm>
        </p:grpSpPr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9D981EB-7C28-574A-8723-59C0416B9C46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2109CB01-3BF3-3C47-8BCE-D5988B2FE2D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1B52B9C-6F8E-F44B-AD67-877AA48EDFDC}"/>
              </a:ext>
            </a:extLst>
          </p:cNvPr>
          <p:cNvSpPr txBox="1"/>
          <p:nvPr/>
        </p:nvSpPr>
        <p:spPr>
          <a:xfrm>
            <a:off x="13910935" y="1825527"/>
            <a:ext cx="4377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Chief Technology Architect</a:t>
            </a:r>
          </a:p>
          <a:p>
            <a:r>
              <a:rPr lang="en-US" sz="2800" dirty="0"/>
              <a:t>Andrew Fleming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CF12EC-54FD-D94E-A780-5908C434C54B}"/>
              </a:ext>
            </a:extLst>
          </p:cNvPr>
          <p:cNvSpPr txBox="1"/>
          <p:nvPr/>
        </p:nvSpPr>
        <p:spPr>
          <a:xfrm>
            <a:off x="14554272" y="4562905"/>
            <a:ext cx="3124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Senior Principal</a:t>
            </a:r>
          </a:p>
          <a:p>
            <a:r>
              <a:rPr lang="en-US" sz="2800" dirty="0"/>
              <a:t>Marcus Rompton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921E81-49E6-2641-8E61-F70D538E0B71}"/>
              </a:ext>
            </a:extLst>
          </p:cNvPr>
          <p:cNvSpPr txBox="1"/>
          <p:nvPr/>
        </p:nvSpPr>
        <p:spPr>
          <a:xfrm>
            <a:off x="14344859" y="7777742"/>
            <a:ext cx="3714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Analyst</a:t>
            </a:r>
          </a:p>
          <a:p>
            <a:r>
              <a:rPr lang="en-US" sz="2800" dirty="0"/>
              <a:t>Joy Nwabuikwu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1869C6-646F-AE41-9F19-DB8CF0F1E8EC}"/>
              </a:ext>
            </a:extLst>
          </p:cNvPr>
          <p:cNvSpPr txBox="1"/>
          <p:nvPr/>
        </p:nvSpPr>
        <p:spPr>
          <a:xfrm>
            <a:off x="4486275" y="1145406"/>
            <a:ext cx="585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Understanding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891BDA-52BA-7A45-814F-E9430EFB97C0}"/>
              </a:ext>
            </a:extLst>
          </p:cNvPr>
          <p:cNvSpPr/>
          <p:nvPr/>
        </p:nvSpPr>
        <p:spPr>
          <a:xfrm>
            <a:off x="9432697" y="5872133"/>
            <a:ext cx="2397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Data Analysis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31D5DF-64C2-8949-852E-249AD423686B}"/>
              </a:ext>
            </a:extLst>
          </p:cNvPr>
          <p:cNvSpPr txBox="1"/>
          <p:nvPr/>
        </p:nvSpPr>
        <p:spPr>
          <a:xfrm>
            <a:off x="6429375" y="2714625"/>
            <a:ext cx="2490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44BBBA-C227-1347-994A-BCE5EED2B2D3}"/>
              </a:ext>
            </a:extLst>
          </p:cNvPr>
          <p:cNvSpPr txBox="1"/>
          <p:nvPr/>
        </p:nvSpPr>
        <p:spPr>
          <a:xfrm>
            <a:off x="7800975" y="4457700"/>
            <a:ext cx="273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ECA1FD-1130-DE4E-BFBD-42AAB0E1B70F}"/>
              </a:ext>
            </a:extLst>
          </p:cNvPr>
          <p:cNvSpPr txBox="1"/>
          <p:nvPr/>
        </p:nvSpPr>
        <p:spPr>
          <a:xfrm>
            <a:off x="11337710" y="7784814"/>
            <a:ext cx="294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6DD90EC-A7F6-4749-9BB7-2F759EC5A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98543"/>
              </p:ext>
            </p:extLst>
          </p:nvPr>
        </p:nvGraphicFramePr>
        <p:xfrm>
          <a:off x="5200161" y="1282489"/>
          <a:ext cx="9525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F3AA339-CDCC-B646-B72D-330F6AEED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50759"/>
              </p:ext>
            </p:extLst>
          </p:nvPr>
        </p:nvGraphicFramePr>
        <p:xfrm>
          <a:off x="3505200" y="2019299"/>
          <a:ext cx="9982200" cy="674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E24E756-D266-6F4E-9B7C-08BB59C59B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547074"/>
              </p:ext>
            </p:extLst>
          </p:nvPr>
        </p:nvGraphicFramePr>
        <p:xfrm>
          <a:off x="4038600" y="2019300"/>
          <a:ext cx="11963399" cy="558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247</Words>
  <Application>Microsoft Macintosh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Office User</cp:lastModifiedBy>
  <cp:revision>16</cp:revision>
  <dcterms:created xsi:type="dcterms:W3CDTF">2006-08-16T00:00:00Z</dcterms:created>
  <dcterms:modified xsi:type="dcterms:W3CDTF">2024-05-17T18:05:52Z</dcterms:modified>
  <dc:identifier>DAEhDyfaYKE</dc:identifier>
</cp:coreProperties>
</file>